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55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776166D-AA89-4DE7-8514-0BCDB32F46CD}"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76166D-AA89-4DE7-8514-0BCDB32F46CD}"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76166D-AA89-4DE7-8514-0BCDB32F46CD}" type="datetimeFigureOut">
              <a:rPr lang="en-US" smtClean="0"/>
              <a:t>2/18/2020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76166D-AA89-4DE7-8514-0BCDB32F46CD}"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76166D-AA89-4DE7-8514-0BCDB32F46CD}" type="datetimeFigureOut">
              <a:rPr lang="en-US" smtClean="0"/>
              <a:t>2/18/2020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76166D-AA89-4DE7-8514-0BCDB32F46CD}" type="datetimeFigureOut">
              <a:rPr lang="en-US" smtClean="0"/>
              <a:t>2/18/2020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76166D-AA89-4DE7-8514-0BCDB32F46CD}" type="datetimeFigureOut">
              <a:rPr lang="en-US" smtClean="0"/>
              <a:t>2/18/2020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76166D-AA89-4DE7-8514-0BCDB32F46CD}" type="datetimeFigureOut">
              <a:rPr lang="en-US" smtClean="0"/>
              <a:t>2/18/2020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EE00F-C838-4115-8073-4D0414F0F3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776166D-AA89-4DE7-8514-0BCDB32F46CD}" type="datetimeFigureOut">
              <a:rPr lang="en-US" smtClean="0"/>
              <a:t>2/18/2020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91EE00F-C838-4115-8073-4D0414F0F3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5000" r="-25000"/>
          </a:stretch>
        </a:blipFill>
        <a:effectLst/>
      </p:bgPr>
    </p:bg>
    <p:spTree>
      <p:nvGrpSpPr>
        <p:cNvPr id="1" name=""/>
        <p:cNvGrpSpPr/>
        <p:nvPr/>
      </p:nvGrpSpPr>
      <p:grpSpPr>
        <a:xfrm>
          <a:off x="0" y="0"/>
          <a:ext cx="0" cy="0"/>
          <a:chOff x="0" y="0"/>
          <a:chExt cx="0" cy="0"/>
        </a:xfrm>
      </p:grpSpPr>
      <p:pic>
        <p:nvPicPr>
          <p:cNvPr id="4" name="Picture 3" descr="Picture 2 for completely editable!.png"/>
          <p:cNvPicPr>
            <a:picLocks noChangeAspect="1"/>
          </p:cNvPicPr>
          <p:nvPr/>
        </p:nvPicPr>
        <p:blipFill>
          <a:blip r:embed="rId3" cstate="print"/>
          <a:stretch>
            <a:fillRect/>
          </a:stretch>
        </p:blipFill>
        <p:spPr>
          <a:xfrm>
            <a:off x="0" y="-10110"/>
            <a:ext cx="6656282" cy="8923807"/>
          </a:xfrm>
          <a:prstGeom prst="rect">
            <a:avLst/>
          </a:prstGeom>
        </p:spPr>
      </p:pic>
      <p:sp>
        <p:nvSpPr>
          <p:cNvPr id="5" name="TextBox 4"/>
          <p:cNvSpPr txBox="1"/>
          <p:nvPr/>
        </p:nvSpPr>
        <p:spPr>
          <a:xfrm>
            <a:off x="1574505" y="872529"/>
            <a:ext cx="3886200" cy="461665"/>
          </a:xfrm>
          <a:prstGeom prst="rect">
            <a:avLst/>
          </a:prstGeom>
          <a:noFill/>
        </p:spPr>
        <p:txBody>
          <a:bodyPr wrap="square" rtlCol="0">
            <a:spAutoFit/>
          </a:bodyPr>
          <a:lstStyle/>
          <a:p>
            <a:pPr algn="ctr"/>
            <a:r>
              <a:rPr lang="en-US" sz="2400" dirty="0">
                <a:solidFill>
                  <a:schemeClr val="bg1"/>
                </a:solidFill>
                <a:latin typeface="CCFindTheCreeper" pitchFamily="2" charset="0"/>
                <a:ea typeface="CCFindTheCreeper" pitchFamily="2" charset="0"/>
              </a:rPr>
              <a:t>Mrs. McFarland’s Class</a:t>
            </a:r>
          </a:p>
        </p:txBody>
      </p:sp>
      <p:sp>
        <p:nvSpPr>
          <p:cNvPr id="6" name="TextBox 5"/>
          <p:cNvSpPr txBox="1"/>
          <p:nvPr/>
        </p:nvSpPr>
        <p:spPr>
          <a:xfrm>
            <a:off x="2184104" y="1253588"/>
            <a:ext cx="2997495" cy="369332"/>
          </a:xfrm>
          <a:prstGeom prst="rect">
            <a:avLst/>
          </a:prstGeom>
          <a:noFill/>
        </p:spPr>
        <p:txBody>
          <a:bodyPr wrap="square" rtlCol="0">
            <a:spAutoFit/>
          </a:bodyPr>
          <a:lstStyle/>
          <a:p>
            <a:pPr algn="ctr"/>
            <a:r>
              <a:rPr lang="en-US" dirty="0">
                <a:solidFill>
                  <a:schemeClr val="bg1"/>
                </a:solidFill>
                <a:latin typeface="CCFindTheCreeper" pitchFamily="2" charset="0"/>
                <a:ea typeface="CCFindTheCreeper" pitchFamily="2" charset="0"/>
              </a:rPr>
              <a:t>Week of February 18th</a:t>
            </a:r>
          </a:p>
        </p:txBody>
      </p:sp>
      <p:sp>
        <p:nvSpPr>
          <p:cNvPr id="7" name="TextBox 6"/>
          <p:cNvSpPr txBox="1"/>
          <p:nvPr/>
        </p:nvSpPr>
        <p:spPr>
          <a:xfrm>
            <a:off x="401348" y="2634758"/>
            <a:ext cx="2819399" cy="1384995"/>
          </a:xfrm>
          <a:prstGeom prst="rect">
            <a:avLst/>
          </a:prstGeom>
          <a:noFill/>
        </p:spPr>
        <p:txBody>
          <a:bodyPr wrap="square" rtlCol="0">
            <a:spAutoFit/>
          </a:bodyPr>
          <a:lstStyle/>
          <a:p>
            <a:pPr algn="ctr"/>
            <a:r>
              <a:rPr lang="en-US" sz="1200" dirty="0">
                <a:latin typeface="CCFindTheCreeper" pitchFamily="2" charset="0"/>
                <a:ea typeface="CCFindTheCreeper" pitchFamily="2" charset="0"/>
              </a:rPr>
              <a:t>We have switched to a 7 day schedule for our reading units.  This is in an effort to get in more daily writing.  Please consult the online assignment page, your child’s agenda, or this weekly newsletter for information on reading/language/spelling test days. </a:t>
            </a:r>
            <a:r>
              <a:rPr lang="en-US" sz="1200" b="1" u="sng" dirty="0">
                <a:latin typeface="CCFindTheCreeper" pitchFamily="2" charset="0"/>
                <a:ea typeface="CCFindTheCreeper" pitchFamily="2" charset="0"/>
              </a:rPr>
              <a:t>Tests days may not be Fridays.</a:t>
            </a:r>
          </a:p>
        </p:txBody>
      </p:sp>
      <p:sp>
        <p:nvSpPr>
          <p:cNvPr id="8" name="TextBox 7"/>
          <p:cNvSpPr txBox="1"/>
          <p:nvPr/>
        </p:nvSpPr>
        <p:spPr>
          <a:xfrm>
            <a:off x="3960330" y="3380194"/>
            <a:ext cx="2057400" cy="600164"/>
          </a:xfrm>
          <a:prstGeom prst="rect">
            <a:avLst/>
          </a:prstGeom>
          <a:noFill/>
        </p:spPr>
        <p:txBody>
          <a:bodyPr wrap="square" rtlCol="0">
            <a:spAutoFit/>
          </a:bodyPr>
          <a:lstStyle/>
          <a:p>
            <a:pPr lvl="1">
              <a:buFont typeface="Arial" pitchFamily="34" charset="0"/>
              <a:buChar char="•"/>
            </a:pPr>
            <a:r>
              <a:rPr lang="en-US" sz="1100" dirty="0">
                <a:latin typeface="CCFindTheCreeper" pitchFamily="2" charset="0"/>
                <a:ea typeface="CCFindTheCreeper" pitchFamily="2" charset="0"/>
              </a:rPr>
              <a:t>Begin Ch. 8—Fractions</a:t>
            </a:r>
          </a:p>
          <a:p>
            <a:pPr lvl="1">
              <a:buFont typeface="Arial" pitchFamily="34" charset="0"/>
              <a:buChar char="•"/>
            </a:pPr>
            <a:r>
              <a:rPr lang="en-US" sz="1100" dirty="0">
                <a:latin typeface="CCFindTheCreeper" pitchFamily="2" charset="0"/>
                <a:ea typeface="CCFindTheCreeper" pitchFamily="2" charset="0"/>
              </a:rPr>
              <a:t>Fractions as division</a:t>
            </a:r>
          </a:p>
          <a:p>
            <a:pPr lvl="1">
              <a:buFont typeface="Arial" pitchFamily="34" charset="0"/>
              <a:buChar char="•"/>
            </a:pPr>
            <a:r>
              <a:rPr lang="en-US" sz="1100" dirty="0">
                <a:latin typeface="CCFindTheCreeper" pitchFamily="2" charset="0"/>
                <a:ea typeface="CCFindTheCreeper" pitchFamily="2" charset="0"/>
              </a:rPr>
              <a:t>Simplifying fractions</a:t>
            </a:r>
          </a:p>
        </p:txBody>
      </p:sp>
      <p:sp>
        <p:nvSpPr>
          <p:cNvPr id="9" name="TextBox 8"/>
          <p:cNvSpPr txBox="1"/>
          <p:nvPr/>
        </p:nvSpPr>
        <p:spPr>
          <a:xfrm>
            <a:off x="3794863" y="4281383"/>
            <a:ext cx="2819400" cy="430887"/>
          </a:xfrm>
          <a:prstGeom prst="rect">
            <a:avLst/>
          </a:prstGeom>
          <a:noFill/>
        </p:spPr>
        <p:txBody>
          <a:bodyPr wrap="square" rtlCol="0">
            <a:spAutoFit/>
          </a:bodyPr>
          <a:lstStyle/>
          <a:p>
            <a:endParaRPr lang="en-US" sz="1100" dirty="0">
              <a:latin typeface="CCFindTheCreeper" pitchFamily="2" charset="0"/>
              <a:ea typeface="CCFindTheCreeper" pitchFamily="2" charset="0"/>
            </a:endParaRPr>
          </a:p>
          <a:p>
            <a:endParaRPr lang="en-US" sz="1100" dirty="0">
              <a:latin typeface="CCFindTheCreeper" pitchFamily="2" charset="0"/>
              <a:ea typeface="CCFindTheCreeper" pitchFamily="2" charset="0"/>
            </a:endParaRPr>
          </a:p>
        </p:txBody>
      </p:sp>
      <p:sp>
        <p:nvSpPr>
          <p:cNvPr id="10" name="TextBox 9"/>
          <p:cNvSpPr txBox="1"/>
          <p:nvPr/>
        </p:nvSpPr>
        <p:spPr>
          <a:xfrm>
            <a:off x="4358168" y="5454385"/>
            <a:ext cx="1646862" cy="430887"/>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VCCCV pattern</a:t>
            </a:r>
          </a:p>
          <a:p>
            <a:pPr>
              <a:buFont typeface="Arial" pitchFamily="34" charset="0"/>
              <a:buChar char="•"/>
            </a:pPr>
            <a:r>
              <a:rPr lang="en-US" sz="1100" dirty="0">
                <a:latin typeface="CCFindTheCreeper" pitchFamily="2" charset="0"/>
                <a:ea typeface="CCFindTheCreeper" pitchFamily="2" charset="0"/>
              </a:rPr>
              <a:t>Test next Wednesday</a:t>
            </a:r>
          </a:p>
        </p:txBody>
      </p:sp>
      <p:sp>
        <p:nvSpPr>
          <p:cNvPr id="11" name="TextBox 10"/>
          <p:cNvSpPr txBox="1"/>
          <p:nvPr/>
        </p:nvSpPr>
        <p:spPr>
          <a:xfrm>
            <a:off x="4366575" y="6490654"/>
            <a:ext cx="1851763" cy="769441"/>
          </a:xfrm>
          <a:prstGeom prst="rect">
            <a:avLst/>
          </a:prstGeom>
          <a:noFill/>
        </p:spPr>
        <p:txBody>
          <a:bodyPr wrap="square" rtlCol="0">
            <a:spAutoFit/>
          </a:bodyPr>
          <a:lstStyle/>
          <a:p>
            <a:pPr>
              <a:buFont typeface="Arial" pitchFamily="34" charset="0"/>
              <a:buChar char="•"/>
            </a:pPr>
            <a:r>
              <a:rPr lang="en-US" sz="1100" dirty="0">
                <a:latin typeface="CCFindTheCreeper" pitchFamily="2" charset="0"/>
                <a:ea typeface="CCFindTheCreeper" pitchFamily="2" charset="0"/>
              </a:rPr>
              <a:t>Regular and Irregular Verbs</a:t>
            </a:r>
          </a:p>
          <a:p>
            <a:pPr>
              <a:buFont typeface="Arial" pitchFamily="34" charset="0"/>
              <a:buChar char="•"/>
            </a:pPr>
            <a:r>
              <a:rPr lang="en-US" sz="1100" dirty="0">
                <a:latin typeface="CCFindTheCreeper" pitchFamily="2" charset="0"/>
                <a:ea typeface="CCFindTheCreeper" pitchFamily="2" charset="0"/>
              </a:rPr>
              <a:t>Daily Proofreading</a:t>
            </a:r>
          </a:p>
          <a:p>
            <a:pPr>
              <a:buFont typeface="Arial" pitchFamily="34" charset="0"/>
              <a:buChar char="•"/>
            </a:pPr>
            <a:r>
              <a:rPr lang="en-US" sz="1100" dirty="0">
                <a:latin typeface="CCFindTheCreeper" pitchFamily="2" charset="0"/>
                <a:ea typeface="CCFindTheCreeper" pitchFamily="2" charset="0"/>
              </a:rPr>
              <a:t>Persuasive Letter—Business style format</a:t>
            </a:r>
          </a:p>
        </p:txBody>
      </p:sp>
      <p:sp>
        <p:nvSpPr>
          <p:cNvPr id="12" name="TextBox 11"/>
          <p:cNvSpPr txBox="1"/>
          <p:nvPr/>
        </p:nvSpPr>
        <p:spPr>
          <a:xfrm>
            <a:off x="3869374" y="7467243"/>
            <a:ext cx="2819400" cy="769441"/>
          </a:xfrm>
          <a:prstGeom prst="rect">
            <a:avLst/>
          </a:prstGeom>
          <a:noFill/>
        </p:spPr>
        <p:txBody>
          <a:bodyPr wrap="square" rtlCol="0">
            <a:spAutoFit/>
          </a:bodyPr>
          <a:lstStyle/>
          <a:p>
            <a:pPr>
              <a:buFont typeface="Arial" pitchFamily="34" charset="0"/>
              <a:buChar char="•"/>
            </a:pPr>
            <a:r>
              <a:rPr lang="en-US" sz="1100" b="1" dirty="0">
                <a:latin typeface="CCFindTheCreeper" pitchFamily="2" charset="0"/>
                <a:ea typeface="CCFindTheCreeper" pitchFamily="2" charset="0"/>
              </a:rPr>
              <a:t>Science:  N/A</a:t>
            </a:r>
          </a:p>
          <a:p>
            <a:pPr>
              <a:buFont typeface="Arial" pitchFamily="34" charset="0"/>
              <a:buChar char="•"/>
            </a:pPr>
            <a:r>
              <a:rPr lang="en-US" sz="1100" b="1" dirty="0">
                <a:latin typeface="CCFindTheCreeper" pitchFamily="2" charset="0"/>
                <a:ea typeface="CCFindTheCreeper" pitchFamily="2" charset="0"/>
              </a:rPr>
              <a:t>Social Studies:  </a:t>
            </a:r>
            <a:r>
              <a:rPr lang="en-US" sz="1100" dirty="0">
                <a:latin typeface="CCFindTheCreeper" pitchFamily="2" charset="0"/>
                <a:ea typeface="CCFindTheCreeper" pitchFamily="2" charset="0"/>
              </a:rPr>
              <a:t> Ch. </a:t>
            </a:r>
            <a:r>
              <a:rPr lang="en-US" sz="1100">
                <a:latin typeface="CCFindTheCreeper" pitchFamily="2" charset="0"/>
                <a:ea typeface="CCFindTheCreeper" pitchFamily="2" charset="0"/>
              </a:rPr>
              <a:t>9, L#1 &amp; 2</a:t>
            </a:r>
            <a:r>
              <a:rPr lang="en-US" sz="1100" b="1">
                <a:latin typeface="CCFindTheCreeper" pitchFamily="2" charset="0"/>
                <a:ea typeface="CCFindTheCreeper" pitchFamily="2" charset="0"/>
              </a:rPr>
              <a:t>; </a:t>
            </a:r>
            <a:r>
              <a:rPr lang="en-US" sz="1100" dirty="0">
                <a:latin typeface="CCFindTheCreeper" pitchFamily="2" charset="0"/>
                <a:ea typeface="CCFindTheCreeper" pitchFamily="2" charset="0"/>
              </a:rPr>
              <a:t>Practice</a:t>
            </a:r>
            <a:r>
              <a:rPr lang="en-US" sz="1100" b="1" dirty="0">
                <a:latin typeface="CCFindTheCreeper" pitchFamily="2" charset="0"/>
                <a:ea typeface="CCFindTheCreeper" pitchFamily="2" charset="0"/>
              </a:rPr>
              <a:t> </a:t>
            </a:r>
            <a:r>
              <a:rPr lang="en-US" sz="1100" dirty="0">
                <a:latin typeface="CCFindTheCreeper" pitchFamily="2" charset="0"/>
                <a:ea typeface="CCFindTheCreeper" pitchFamily="2" charset="0"/>
              </a:rPr>
              <a:t>Hall of Presidents speeches; make sure you have your outfit lined up for </a:t>
            </a:r>
            <a:r>
              <a:rPr lang="en-US" sz="1100" dirty="0" err="1">
                <a:latin typeface="CCFindTheCreeper" pitchFamily="2" charset="0"/>
                <a:ea typeface="CCFindTheCreeper" pitchFamily="2" charset="0"/>
              </a:rPr>
              <a:t>HoP</a:t>
            </a:r>
            <a:r>
              <a:rPr lang="en-US" sz="1100" dirty="0">
                <a:latin typeface="CCFindTheCreeper" pitchFamily="2" charset="0"/>
                <a:ea typeface="CCFindTheCreeper" pitchFamily="2" charset="0"/>
              </a:rPr>
              <a:t> AND your prop!!</a:t>
            </a:r>
          </a:p>
        </p:txBody>
      </p:sp>
      <p:sp>
        <p:nvSpPr>
          <p:cNvPr id="13" name="TextBox 12"/>
          <p:cNvSpPr txBox="1"/>
          <p:nvPr/>
        </p:nvSpPr>
        <p:spPr>
          <a:xfrm>
            <a:off x="534354" y="4996630"/>
            <a:ext cx="2417794" cy="215444"/>
          </a:xfrm>
          <a:prstGeom prst="rect">
            <a:avLst/>
          </a:prstGeom>
          <a:noFill/>
        </p:spPr>
        <p:txBody>
          <a:bodyPr wrap="square" rtlCol="0">
            <a:spAutoFit/>
          </a:bodyPr>
          <a:lstStyle/>
          <a:p>
            <a:pPr algn="ctr"/>
            <a:endParaRPr lang="en-US" sz="800" dirty="0">
              <a:latin typeface="CCFindTheCreeper" pitchFamily="2" charset="0"/>
              <a:ea typeface="CCFindTheCreeper" pitchFamily="2" charset="0"/>
            </a:endParaRPr>
          </a:p>
        </p:txBody>
      </p:sp>
      <p:sp>
        <p:nvSpPr>
          <p:cNvPr id="14" name="TextBox 13"/>
          <p:cNvSpPr txBox="1"/>
          <p:nvPr/>
        </p:nvSpPr>
        <p:spPr>
          <a:xfrm>
            <a:off x="451316" y="6965011"/>
            <a:ext cx="2803450" cy="1985159"/>
          </a:xfrm>
          <a:prstGeom prst="rect">
            <a:avLst/>
          </a:prstGeom>
          <a:noFill/>
        </p:spPr>
        <p:txBody>
          <a:bodyPr wrap="square" rtlCol="0">
            <a:spAutoFit/>
          </a:bodyPr>
          <a:lstStyle/>
          <a:p>
            <a:r>
              <a:rPr lang="en-US" sz="1100" b="1" dirty="0"/>
              <a:t>Wednesday, February 19</a:t>
            </a:r>
            <a:r>
              <a:rPr lang="en-US" sz="1100" b="1" baseline="30000" dirty="0"/>
              <a:t>th</a:t>
            </a:r>
            <a:r>
              <a:rPr lang="en-US" sz="1100" b="1" dirty="0"/>
              <a:t>: </a:t>
            </a:r>
            <a:r>
              <a:rPr lang="en-US" sz="1100" dirty="0"/>
              <a:t>Progress reports ready (online)</a:t>
            </a:r>
            <a:endParaRPr lang="en-US" sz="1100" b="1" dirty="0"/>
          </a:p>
          <a:p>
            <a:r>
              <a:rPr lang="en-US" sz="1100" b="1" dirty="0"/>
              <a:t>Thursday, February 20</a:t>
            </a:r>
            <a:r>
              <a:rPr lang="en-US" sz="1100" b="1" baseline="30000" dirty="0"/>
              <a:t>th</a:t>
            </a:r>
            <a:r>
              <a:rPr lang="en-US" sz="1100" b="1" dirty="0"/>
              <a:t>:  Manners Meal (rescheduled)</a:t>
            </a:r>
          </a:p>
          <a:p>
            <a:r>
              <a:rPr lang="en-US" sz="1100" b="1" dirty="0"/>
              <a:t>Friday, February 21st</a:t>
            </a:r>
            <a:r>
              <a:rPr lang="en-US" sz="1100" dirty="0"/>
              <a:t>: Hall of Presidents (8:30-10:30), Valentine’s Day card exchange</a:t>
            </a:r>
          </a:p>
          <a:p>
            <a:r>
              <a:rPr lang="en-US" sz="1100" b="1" dirty="0"/>
              <a:t>Monday, March 2</a:t>
            </a:r>
            <a:r>
              <a:rPr lang="en-US" sz="1100" b="1" baseline="30000" dirty="0"/>
              <a:t>nd</a:t>
            </a:r>
            <a:r>
              <a:rPr lang="en-US" sz="1100" b="1" dirty="0"/>
              <a:t>: </a:t>
            </a:r>
            <a:r>
              <a:rPr lang="en-US" sz="1100" dirty="0"/>
              <a:t>Yearbook orders are due</a:t>
            </a:r>
          </a:p>
          <a:p>
            <a:r>
              <a:rPr lang="en-US" sz="1100" b="1" dirty="0"/>
              <a:t>Thursday, March 5</a:t>
            </a:r>
            <a:r>
              <a:rPr lang="en-US" sz="1100" b="1" baseline="30000" dirty="0"/>
              <a:t>th</a:t>
            </a:r>
            <a:r>
              <a:rPr lang="en-US" sz="1100" b="1" dirty="0"/>
              <a:t>:  </a:t>
            </a:r>
            <a:r>
              <a:rPr lang="en-US" sz="1100" dirty="0"/>
              <a:t>Math &amp; Science Night 6:00-7:15p</a:t>
            </a:r>
          </a:p>
          <a:p>
            <a:endParaRPr lang="en-US" sz="1200" dirty="0"/>
          </a:p>
          <a:p>
            <a:endParaRPr lang="en-US" sz="1200" dirty="0"/>
          </a:p>
        </p:txBody>
      </p:sp>
      <p:sp>
        <p:nvSpPr>
          <p:cNvPr id="15" name="TextBox 14"/>
          <p:cNvSpPr txBox="1"/>
          <p:nvPr/>
        </p:nvSpPr>
        <p:spPr>
          <a:xfrm>
            <a:off x="784815" y="544536"/>
            <a:ext cx="5486400" cy="461665"/>
          </a:xfrm>
          <a:prstGeom prst="rect">
            <a:avLst/>
          </a:prstGeom>
          <a:noFill/>
        </p:spPr>
        <p:txBody>
          <a:bodyPr wrap="square" rtlCol="0">
            <a:spAutoFit/>
          </a:bodyPr>
          <a:lstStyle/>
          <a:p>
            <a:pPr algn="ctr"/>
            <a:r>
              <a:rPr lang="en-US" sz="2400" b="1" dirty="0">
                <a:solidFill>
                  <a:schemeClr val="bg2"/>
                </a:solidFill>
                <a:latin typeface="CCAreYouForReal" pitchFamily="2" charset="0"/>
                <a:ea typeface="CCAreYouForReal" pitchFamily="2" charset="0"/>
              </a:rPr>
              <a:t>A Peek at This Week in…</a:t>
            </a:r>
          </a:p>
        </p:txBody>
      </p:sp>
      <p:sp>
        <p:nvSpPr>
          <p:cNvPr id="16" name="TextBox 15"/>
          <p:cNvSpPr txBox="1"/>
          <p:nvPr/>
        </p:nvSpPr>
        <p:spPr>
          <a:xfrm>
            <a:off x="396296" y="2346032"/>
            <a:ext cx="2843967" cy="553998"/>
          </a:xfrm>
          <a:prstGeom prst="rect">
            <a:avLst/>
          </a:prstGeom>
          <a:noFill/>
        </p:spPr>
        <p:txBody>
          <a:bodyPr wrap="square" rtlCol="0">
            <a:spAutoFit/>
          </a:bodyPr>
          <a:lstStyle/>
          <a:p>
            <a:pPr algn="ctr"/>
            <a:r>
              <a:rPr lang="en-US" b="1" dirty="0">
                <a:latin typeface="CCAreYouForReal" pitchFamily="2" charset="0"/>
                <a:ea typeface="CCAreYouForReal" pitchFamily="2" charset="0"/>
              </a:rPr>
              <a:t>Reminders</a:t>
            </a:r>
          </a:p>
          <a:p>
            <a:pPr algn="ctr"/>
            <a:endParaRPr lang="en-US" sz="1200" b="1" dirty="0">
              <a:latin typeface="CCAreYouForReal" pitchFamily="2" charset="0"/>
              <a:ea typeface="CCAreYouForReal" pitchFamily="2" charset="0"/>
            </a:endParaRPr>
          </a:p>
        </p:txBody>
      </p:sp>
      <p:sp>
        <p:nvSpPr>
          <p:cNvPr id="17" name="TextBox 16"/>
          <p:cNvSpPr txBox="1"/>
          <p:nvPr/>
        </p:nvSpPr>
        <p:spPr>
          <a:xfrm>
            <a:off x="425916" y="6639077"/>
            <a:ext cx="2819400" cy="461665"/>
          </a:xfrm>
          <a:prstGeom prst="rect">
            <a:avLst/>
          </a:prstGeom>
          <a:noFill/>
        </p:spPr>
        <p:txBody>
          <a:bodyPr wrap="square" rtlCol="0">
            <a:spAutoFit/>
          </a:bodyPr>
          <a:lstStyle/>
          <a:p>
            <a:pPr algn="ctr"/>
            <a:r>
              <a:rPr lang="en-US" sz="2400" b="1" dirty="0">
                <a:latin typeface="CCAreYouForReal" pitchFamily="2" charset="0"/>
                <a:ea typeface="CCAreYouForReal" pitchFamily="2" charset="0"/>
              </a:rPr>
              <a:t>Upcoming Events</a:t>
            </a:r>
            <a:endParaRPr lang="en-US" b="1" dirty="0">
              <a:latin typeface="CCAreYouForReal" pitchFamily="2" charset="0"/>
              <a:ea typeface="CCAreYouForReal" pitchFamily="2" charset="0"/>
            </a:endParaRPr>
          </a:p>
        </p:txBody>
      </p:sp>
      <p:sp>
        <p:nvSpPr>
          <p:cNvPr id="18" name="TextBox 17"/>
          <p:cNvSpPr txBox="1"/>
          <p:nvPr/>
        </p:nvSpPr>
        <p:spPr>
          <a:xfrm>
            <a:off x="4084738" y="3088171"/>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Math (McFarland)</a:t>
            </a:r>
          </a:p>
        </p:txBody>
      </p:sp>
      <p:sp>
        <p:nvSpPr>
          <p:cNvPr id="19" name="TextBox 18"/>
          <p:cNvSpPr txBox="1"/>
          <p:nvPr/>
        </p:nvSpPr>
        <p:spPr>
          <a:xfrm>
            <a:off x="4084738" y="4117390"/>
            <a:ext cx="2133600" cy="104644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Reading (McFarland)</a:t>
            </a:r>
          </a:p>
          <a:p>
            <a:pPr algn="ctr"/>
            <a:r>
              <a:rPr lang="en-US" sz="1200" dirty="0">
                <a:latin typeface="CCAreYouForReal" pitchFamily="2" charset="0"/>
                <a:ea typeface="CCAreYouForReal" pitchFamily="2" charset="0"/>
              </a:rPr>
              <a:t>Unit 3, L#13 (See the attached skills &amp; strategies sheets for the unit.)</a:t>
            </a:r>
          </a:p>
          <a:p>
            <a:pPr algn="ctr"/>
            <a:r>
              <a:rPr lang="en-US" sz="1200" dirty="0">
                <a:latin typeface="CCAreYouForReal" pitchFamily="2" charset="0"/>
                <a:ea typeface="CCAreYouForReal" pitchFamily="2" charset="0"/>
              </a:rPr>
              <a:t>Tests next Thursday!!</a:t>
            </a:r>
          </a:p>
        </p:txBody>
      </p:sp>
      <p:sp>
        <p:nvSpPr>
          <p:cNvPr id="20" name="TextBox 19"/>
          <p:cNvSpPr txBox="1"/>
          <p:nvPr/>
        </p:nvSpPr>
        <p:spPr>
          <a:xfrm>
            <a:off x="4051005" y="5242981"/>
            <a:ext cx="2133600" cy="307777"/>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Spelling (McFarland)</a:t>
            </a:r>
          </a:p>
        </p:txBody>
      </p:sp>
      <p:sp>
        <p:nvSpPr>
          <p:cNvPr id="21" name="TextBox 20"/>
          <p:cNvSpPr txBox="1"/>
          <p:nvPr/>
        </p:nvSpPr>
        <p:spPr>
          <a:xfrm>
            <a:off x="3803355" y="5973700"/>
            <a:ext cx="26289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Language Arts/Writing (McFarland)</a:t>
            </a:r>
          </a:p>
        </p:txBody>
      </p:sp>
      <p:sp>
        <p:nvSpPr>
          <p:cNvPr id="22" name="TextBox 21"/>
          <p:cNvSpPr txBox="1"/>
          <p:nvPr/>
        </p:nvSpPr>
        <p:spPr>
          <a:xfrm>
            <a:off x="3771899" y="7206740"/>
            <a:ext cx="2819400" cy="523220"/>
          </a:xfrm>
          <a:prstGeom prst="rect">
            <a:avLst/>
          </a:prstGeom>
          <a:noFill/>
        </p:spPr>
        <p:txBody>
          <a:bodyPr wrap="square" rtlCol="0">
            <a:spAutoFit/>
          </a:bodyPr>
          <a:lstStyle/>
          <a:p>
            <a:pPr algn="ctr"/>
            <a:r>
              <a:rPr lang="en-US" sz="1400" b="1" dirty="0">
                <a:latin typeface="CCAreYouForReal" pitchFamily="2" charset="0"/>
                <a:ea typeface="CCAreYouForReal" pitchFamily="2" charset="0"/>
              </a:rPr>
              <a:t>Science/ Social Studies (Eldridge)</a:t>
            </a:r>
          </a:p>
        </p:txBody>
      </p:sp>
      <p:sp>
        <p:nvSpPr>
          <p:cNvPr id="2" name="TextBox 1"/>
          <p:cNvSpPr txBox="1"/>
          <p:nvPr/>
        </p:nvSpPr>
        <p:spPr>
          <a:xfrm>
            <a:off x="714526" y="2444320"/>
            <a:ext cx="2104792" cy="230832"/>
          </a:xfrm>
          <a:prstGeom prst="rect">
            <a:avLst/>
          </a:prstGeom>
          <a:noFill/>
        </p:spPr>
        <p:txBody>
          <a:bodyPr wrap="square" rtlCol="0">
            <a:spAutoFit/>
          </a:bodyPr>
          <a:lstStyle/>
          <a:p>
            <a:endParaRPr lang="en-US" sz="900" dirty="0">
              <a:latin typeface="CCFindTheCreeper" pitchFamily="2" charset="0"/>
              <a:ea typeface="CCFindTheCreeper" pitchFamily="2" charset="0"/>
            </a:endParaRPr>
          </a:p>
        </p:txBody>
      </p:sp>
      <p:sp>
        <p:nvSpPr>
          <p:cNvPr id="3" name="TextBox 2">
            <a:extLst>
              <a:ext uri="{FF2B5EF4-FFF2-40B4-BE49-F238E27FC236}">
                <a16:creationId xmlns:a16="http://schemas.microsoft.com/office/drawing/2014/main" id="{4C6D59D4-C4B6-4420-A1BD-D3714D1E1D62}"/>
              </a:ext>
            </a:extLst>
          </p:cNvPr>
          <p:cNvSpPr txBox="1"/>
          <p:nvPr/>
        </p:nvSpPr>
        <p:spPr>
          <a:xfrm>
            <a:off x="841392" y="4745248"/>
            <a:ext cx="1988448" cy="1477328"/>
          </a:xfrm>
          <a:prstGeom prst="rect">
            <a:avLst/>
          </a:prstGeom>
          <a:noFill/>
        </p:spPr>
        <p:txBody>
          <a:bodyPr wrap="square" rtlCol="0">
            <a:spAutoFit/>
          </a:bodyPr>
          <a:lstStyle/>
          <a:p>
            <a:r>
              <a:rPr lang="en-US" sz="1000" dirty="0"/>
              <a:t>Hall of Presidents and our Valentines card exchange is rescheduled for  this Friday, February 21</a:t>
            </a:r>
            <a:r>
              <a:rPr lang="en-US" sz="1000" baseline="30000" dirty="0"/>
              <a:t>st</a:t>
            </a:r>
            <a:r>
              <a:rPr lang="en-US" sz="1000" dirty="0"/>
              <a:t>.  Hall of Presidents will take place from 8:30-10:30a.  We will exchange Valentines after lunch and watch National Treasure.  Students may bring a snack and drink—NO SODA!</a:t>
            </a:r>
            <a:endParaRPr lang="en-US" sz="1000" baseline="30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1828</TotalTime>
  <Words>293</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CCAreYouForReal</vt:lpstr>
      <vt:lpstr>CCFindTheCreeper</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Aynsley</dc:creator>
  <cp:lastModifiedBy>Dawn McFarland</cp:lastModifiedBy>
  <cp:revision>75</cp:revision>
  <cp:lastPrinted>2020-02-07T19:48:29Z</cp:lastPrinted>
  <dcterms:created xsi:type="dcterms:W3CDTF">2014-08-01T12:31:54Z</dcterms:created>
  <dcterms:modified xsi:type="dcterms:W3CDTF">2020-02-18T19:48:44Z</dcterms:modified>
</cp:coreProperties>
</file>